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301" r:id="rId10"/>
    <p:sldId id="286" r:id="rId11"/>
    <p:sldId id="287" r:id="rId12"/>
    <p:sldId id="288" r:id="rId13"/>
    <p:sldId id="289" r:id="rId14"/>
    <p:sldId id="290" r:id="rId15"/>
    <p:sldId id="292" r:id="rId16"/>
    <p:sldId id="307" r:id="rId17"/>
    <p:sldId id="303" r:id="rId18"/>
    <p:sldId id="304" r:id="rId19"/>
    <p:sldId id="302" r:id="rId20"/>
    <p:sldId id="305" r:id="rId21"/>
    <p:sldId id="306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3D5CA0FE-A090-4D66-B034-82A06A855745}">
  <a:tblStyle styleId="{3D5CA0FE-A090-4D66-B034-82A06A8557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a961bb36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9a961bb36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a961bb36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9a961bb36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a961bb36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9a961bb36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a961bb36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9a961bb36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a961bb36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9a961bb36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a961bb36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9a961bb36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a961bb36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9a961bb36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a961bb36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9a961bb36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a961bb36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9a961bb36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a961bb36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9a961bb36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a961bb36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9a961bb36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a961bb36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9a961bb36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a961bb36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9a961bb36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a961bb36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9a961bb36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a961bb36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9a961bb36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a961bb3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9a961bb3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a961bb36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9a961bb36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a961bb36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9a961bb36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a961bb36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9a961bb36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0" y="520100"/>
            <a:ext cx="93453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50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Semantic Road Segmentation</a:t>
            </a:r>
            <a:endParaRPr sz="5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30225" y="2731500"/>
            <a:ext cx="29856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</a:t>
            </a:r>
            <a:b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C Krishna Mohan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3049955" y="2704500"/>
            <a:ext cx="3281100" cy="26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3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br>
              <a:rPr lang="en-US" sz="3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V K M Rishab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AI20MTECH14004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Shubham Kumar Dubey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CS20RESCH13001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149113" y="2704500"/>
            <a:ext cx="2985600" cy="14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</a:t>
            </a:r>
            <a:b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Naveen Kumar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PhD </a:t>
            </a:r>
            <a:r>
              <a:rPr lang="en-US" sz="22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Scholar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Understanding the datasets 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"/>
          </p:nvPr>
        </p:nvSpPr>
        <p:spPr>
          <a:xfrm>
            <a:off x="142850" y="871525"/>
            <a:ext cx="8858306" cy="48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32415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22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KITTI  Dataset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5" name="Google Shape;335;p43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50;p45"/>
          <p:cNvSpPr txBox="1">
            <a:spLocks noGrp="1"/>
          </p:cNvSpPr>
          <p:nvPr>
            <p:ph type="body" idx="1"/>
          </p:nvPr>
        </p:nvSpPr>
        <p:spPr>
          <a:xfrm>
            <a:off x="0" y="1509025"/>
            <a:ext cx="421481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indent="-80010">
              <a:spcBef>
                <a:spcPts val="0"/>
              </a:spcBef>
              <a:buSzPts val="3060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Karlsruhe Institute of Technology</a:t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and Toyota Technological Institute at Chicago</a:t>
            </a:r>
          </a:p>
          <a:p>
            <a:pPr marL="274320" indent="-80010">
              <a:spcBef>
                <a:spcPts val="0"/>
              </a:spcBef>
              <a:buSzPts val="3060"/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74320" indent="-80010">
              <a:spcBef>
                <a:spcPts val="0"/>
              </a:spcBef>
              <a:buSzPts val="3060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KITTI Road/Lane Detection Evaluation 2013 </a:t>
            </a:r>
          </a:p>
          <a:p>
            <a:pPr marL="274320" indent="-80010">
              <a:spcBef>
                <a:spcPts val="0"/>
              </a:spcBef>
              <a:buSzPts val="306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80010">
              <a:spcBef>
                <a:spcPts val="0"/>
              </a:spcBef>
              <a:buSzPts val="3060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289 training and 290 test images </a:t>
            </a:r>
          </a:p>
          <a:p>
            <a:pPr marL="274320" indent="-80010">
              <a:spcBef>
                <a:spcPts val="0"/>
              </a:spcBef>
              <a:buSzPts val="3060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80010">
              <a:spcBef>
                <a:spcPts val="0"/>
              </a:spcBef>
              <a:buSzPts val="3060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Image augmentation techniques -rotation, Gaussian noise, and random dropout, improves  dataset robustness </a:t>
            </a:r>
            <a:endParaRPr sz="200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pic>
        <p:nvPicPr>
          <p:cNvPr id="3074" name="Picture 2" descr="C:\Users\SKD\Desktop\um_0000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1428736"/>
            <a:ext cx="4786346" cy="1714512"/>
          </a:xfrm>
          <a:prstGeom prst="rect">
            <a:avLst/>
          </a:prstGeom>
          <a:noFill/>
        </p:spPr>
      </p:pic>
      <p:pic>
        <p:nvPicPr>
          <p:cNvPr id="3075" name="Picture 3" descr="C:\Users\SKD\Desktop\um_00004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1428736"/>
            <a:ext cx="4786346" cy="1714512"/>
          </a:xfrm>
          <a:prstGeom prst="rect">
            <a:avLst/>
          </a:prstGeom>
          <a:noFill/>
        </p:spPr>
      </p:pic>
      <p:pic>
        <p:nvPicPr>
          <p:cNvPr id="3076" name="Picture 4" descr="C:\Users\SKD\Desktop\um_00003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3372" y="1428736"/>
            <a:ext cx="4786346" cy="1714512"/>
          </a:xfrm>
          <a:prstGeom prst="rect">
            <a:avLst/>
          </a:prstGeom>
          <a:noFill/>
        </p:spPr>
      </p:pic>
      <p:pic>
        <p:nvPicPr>
          <p:cNvPr id="3077" name="Picture 5" descr="C:\Users\SKD\Desktop\um_0000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3214686"/>
            <a:ext cx="4786346" cy="1598620"/>
          </a:xfrm>
          <a:prstGeom prst="rect">
            <a:avLst/>
          </a:prstGeom>
          <a:noFill/>
        </p:spPr>
      </p:pic>
      <p:pic>
        <p:nvPicPr>
          <p:cNvPr id="3078" name="Picture 6" descr="C:\Users\SKD\Desktop\um_00004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4929198"/>
            <a:ext cx="4786346" cy="178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l">
              <a:buClr>
                <a:schemeClr val="dk2"/>
              </a:buClr>
              <a:buSzPts val="4000"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Understanding the datasets(</a:t>
            </a:r>
            <a:r>
              <a:rPr lang="en-IN" sz="24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contd</a:t>
            </a: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…)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4" name="Google Shape;344;p44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333;p43"/>
          <p:cNvSpPr txBox="1">
            <a:spLocks noGrp="1"/>
          </p:cNvSpPr>
          <p:nvPr>
            <p:ph type="body" idx="1"/>
          </p:nvPr>
        </p:nvSpPr>
        <p:spPr>
          <a:xfrm>
            <a:off x="142850" y="871525"/>
            <a:ext cx="8858306" cy="48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32415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22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Berkeley DeepDrive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1428736"/>
            <a:ext cx="478631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 descr="C:\Users\SKD\Desktop\bdd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4071942"/>
            <a:ext cx="4643470" cy="2428892"/>
          </a:xfrm>
          <a:prstGeom prst="rect">
            <a:avLst/>
          </a:prstGeom>
          <a:noFill/>
        </p:spPr>
      </p:pic>
      <p:sp>
        <p:nvSpPr>
          <p:cNvPr id="9" name="Google Shape;350;p45"/>
          <p:cNvSpPr txBox="1">
            <a:spLocks noGrp="1"/>
          </p:cNvSpPr>
          <p:nvPr>
            <p:ph type="body" idx="1"/>
          </p:nvPr>
        </p:nvSpPr>
        <p:spPr>
          <a:xfrm>
            <a:off x="0" y="1428736"/>
            <a:ext cx="4429124" cy="514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indent="-80010">
              <a:spcBef>
                <a:spcPts val="0"/>
              </a:spcBef>
              <a:buSzPts val="3060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 state-of-the-art technologies in computer vision, robotics, for automotive applications</a:t>
            </a:r>
          </a:p>
          <a:p>
            <a:pPr marL="274320" indent="-80010">
              <a:spcBef>
                <a:spcPts val="0"/>
              </a:spcBef>
              <a:buSzPts val="3060"/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80010">
              <a:spcBef>
                <a:spcPts val="0"/>
              </a:spcBef>
              <a:buSzPts val="3060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proposed by UC 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Berkeley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 faculty</a:t>
            </a:r>
          </a:p>
          <a:p>
            <a:pPr marL="274320" indent="-80010">
              <a:spcBef>
                <a:spcPts val="0"/>
              </a:spcBef>
              <a:buSzPts val="3060"/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80010">
              <a:spcBef>
                <a:spcPts val="0"/>
              </a:spcBef>
              <a:buSzPts val="3060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largest open driving video dataset with 100K videos</a:t>
            </a:r>
          </a:p>
          <a:p>
            <a:pPr marL="274320" indent="-80010">
              <a:spcBef>
                <a:spcPts val="0"/>
              </a:spcBef>
              <a:buSzPts val="3060"/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80010">
              <a:spcBef>
                <a:spcPts val="0"/>
              </a:spcBef>
              <a:buSzPts val="3060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 geographic, environmental, and weather diversity, for training models aware of all possible cases.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Network Architecture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1" name="Google Shape;351;p45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standard fully convolutional UNet 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encoder-decoder network with skip connections 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2000240"/>
            <a:ext cx="4643470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l">
              <a:buClr>
                <a:schemeClr val="dk2"/>
              </a:buClr>
              <a:buSzPts val="4000"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Network Architecture(</a:t>
            </a:r>
            <a:r>
              <a:rPr lang="en-IN" sz="24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contd</a:t>
            </a: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…)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46"/>
          <p:cNvSpPr txBox="1">
            <a:spLocks noGrp="1"/>
          </p:cNvSpPr>
          <p:nvPr>
            <p:ph type="body" idx="1"/>
          </p:nvPr>
        </p:nvSpPr>
        <p:spPr>
          <a:xfrm>
            <a:off x="142844" y="1357298"/>
            <a:ext cx="4500594" cy="514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316865">
              <a:spcBef>
                <a:spcPts val="0"/>
              </a:spcBef>
              <a:buSzPts val="2200"/>
              <a:buFont typeface="Times New Roman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contraction, bottleneck, and expansion </a:t>
            </a:r>
          </a:p>
          <a:p>
            <a:pPr marL="274320" lvl="0" indent="-316865">
              <a:spcBef>
                <a:spcPts val="0"/>
              </a:spcBef>
              <a:buSzPts val="2200"/>
              <a:buFont typeface="Times New Roman"/>
              <a:buChar char="•"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0" indent="-316865">
              <a:spcBef>
                <a:spcPts val="0"/>
              </a:spcBef>
              <a:buSzPts val="2200"/>
              <a:buFont typeface="Times New Roman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encoder, decreases spatial dimensions but increasing in feature dimensions </a:t>
            </a:r>
          </a:p>
          <a:p>
            <a:pPr marL="274320" lvl="0" indent="-316865">
              <a:spcBef>
                <a:spcPts val="0"/>
              </a:spcBef>
              <a:buSzPts val="2200"/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0" indent="-316865">
              <a:spcBef>
                <a:spcPts val="0"/>
              </a:spcBef>
              <a:buSzPts val="2200"/>
              <a:buFont typeface="Times New Roman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decoder, reduces the image in feature dimension increasing the spatial dimensions </a:t>
            </a:r>
          </a:p>
          <a:p>
            <a:pPr marL="274320" lvl="0" indent="-316865">
              <a:spcBef>
                <a:spcPts val="0"/>
              </a:spcBef>
              <a:buSzPts val="2200"/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0" indent="-316865">
              <a:spcBef>
                <a:spcPts val="0"/>
              </a:spcBef>
              <a:buSzPts val="2200"/>
              <a:buFont typeface="Times New Roman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skip connections that allow it to tap into the same-sized output of the contraction section </a:t>
            </a:r>
            <a:endParaRPr sz="220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cxnSp>
        <p:nvCxnSpPr>
          <p:cNvPr id="359" name="Google Shape;359;p46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46"/>
          <p:cNvSpPr txBox="1"/>
          <p:nvPr/>
        </p:nvSpPr>
        <p:spPr>
          <a:xfrm>
            <a:off x="119700" y="6157925"/>
            <a:ext cx="9029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2643182"/>
            <a:ext cx="4394199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>
            <a:spLocks noGrp="1"/>
          </p:cNvSpPr>
          <p:nvPr>
            <p:ph type="title"/>
          </p:nvPr>
        </p:nvSpPr>
        <p:spPr>
          <a:xfrm>
            <a:off x="12" y="4741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Working Principle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47"/>
          <p:cNvSpPr txBox="1">
            <a:spLocks noGrp="1"/>
          </p:cNvSpPr>
          <p:nvPr>
            <p:ph type="body" idx="1"/>
          </p:nvPr>
        </p:nvSpPr>
        <p:spPr>
          <a:xfrm>
            <a:off x="0" y="1357298"/>
            <a:ext cx="4249134" cy="48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indent="-144780">
              <a:spcBef>
                <a:spcPts val="580"/>
              </a:spcBef>
              <a:buSzPts val="2040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ResNet model because it allows us to train a deep neural network and reduces the risk of the vanishing gradient problem</a:t>
            </a:r>
          </a:p>
          <a:p>
            <a:pPr marL="274320" indent="-144780">
              <a:spcBef>
                <a:spcPts val="580"/>
              </a:spcBef>
              <a:buSzPts val="2040"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144780">
              <a:spcBef>
                <a:spcPts val="580"/>
              </a:spcBef>
              <a:buSzPts val="2040"/>
            </a:pP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ImageNet</a:t>
            </a:r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144780">
              <a:spcBef>
                <a:spcPts val="580"/>
              </a:spcBef>
              <a:buSzPts val="2040"/>
            </a:pPr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144780">
              <a:spcBef>
                <a:spcPts val="580"/>
              </a:spcBef>
              <a:buSzPts val="2040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the contraction, bottleneck, and expansion</a:t>
            </a:r>
          </a:p>
          <a:p>
            <a:pPr marL="274320" indent="-144780">
              <a:spcBef>
                <a:spcPts val="580"/>
              </a:spcBef>
              <a:buSzPts val="2040"/>
            </a:pPr>
            <a:endParaRPr sz="220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cxnSp>
        <p:nvCxnSpPr>
          <p:cNvPr id="369" name="Google Shape;369;p47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1428736"/>
            <a:ext cx="428628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body" idx="1"/>
          </p:nvPr>
        </p:nvSpPr>
        <p:spPr>
          <a:xfrm>
            <a:off x="428596" y="785794"/>
            <a:ext cx="8358246" cy="857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3985">
              <a:spcBef>
                <a:spcPts val="580"/>
              </a:spcBef>
              <a:buSzPts val="2210"/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We show here the accuracy and loss on the training and validation sets.</a:t>
            </a:r>
            <a:endParaRPr sz="2200">
              <a:solidFill>
                <a:srgbClr val="FF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Performance Evaluation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7" name="Google Shape;387;p49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785926"/>
            <a:ext cx="3571900" cy="437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1857364"/>
            <a:ext cx="3516313" cy="447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071538" y="6357958"/>
            <a:ext cx="2643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Training set accuracy and loss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29256" y="6357958"/>
            <a:ext cx="264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Validation set accuracy and loss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body" idx="1"/>
          </p:nvPr>
        </p:nvSpPr>
        <p:spPr>
          <a:xfrm>
            <a:off x="571472" y="1447800"/>
            <a:ext cx="8358246" cy="12668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3985">
              <a:spcBef>
                <a:spcPts val="580"/>
              </a:spcBef>
              <a:buSzPts val="2210"/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F1 score in best case was 99.1% and accuracy is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98.6%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; in worse case, the F1 score was 92.5% and accuracy is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91.3%</a:t>
            </a:r>
            <a:endParaRPr sz="2200">
              <a:solidFill>
                <a:srgbClr val="FF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Performance </a:t>
            </a: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Evaluation(</a:t>
            </a:r>
            <a:r>
              <a:rPr lang="en-IN" sz="24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contd</a:t>
            </a: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…)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7" name="Google Shape;387;p49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643182"/>
            <a:ext cx="6643734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body" idx="1"/>
          </p:nvPr>
        </p:nvSpPr>
        <p:spPr>
          <a:xfrm>
            <a:off x="428596" y="1214422"/>
            <a:ext cx="8358246" cy="76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3985">
              <a:spcBef>
                <a:spcPts val="580"/>
              </a:spcBef>
              <a:buSzPts val="2210"/>
              <a:buNone/>
            </a:pPr>
            <a:r>
              <a:rPr lang="en-IN" sz="2200" b="1" u="sng" dirty="0" smtClean="0">
                <a:latin typeface="Times New Roman" pitchFamily="18" charset="0"/>
                <a:cs typeface="Times New Roman" pitchFamily="18" charset="0"/>
              </a:rPr>
              <a:t>Case study</a:t>
            </a:r>
            <a:endParaRPr lang="en-US" sz="22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0" indent="-133985">
              <a:spcBef>
                <a:spcPts val="580"/>
              </a:spcBef>
              <a:buSzPts val="2210"/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Our implementation works in various and adverse road conditions </a:t>
            </a:r>
            <a:endParaRPr sz="220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Performance Evaluation(</a:t>
            </a:r>
            <a:r>
              <a:rPr lang="en-IN" sz="24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contd</a:t>
            </a: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…)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7" name="Google Shape;387;p49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0135" y="2357430"/>
            <a:ext cx="4275137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0135" y="4429132"/>
            <a:ext cx="4252913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940333" y="3786190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Irregular shadows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4744" y="5786454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Cracks and road curvature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2976" y="2714620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Case Study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14414" y="4857760"/>
            <a:ext cx="1260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Case Study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Performance Evaluation(</a:t>
            </a:r>
            <a:r>
              <a:rPr lang="en-IN" sz="24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contd</a:t>
            </a: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…)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7" name="Google Shape;387;p49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0135" y="2406843"/>
            <a:ext cx="4244975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0135" y="4562692"/>
            <a:ext cx="4275137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68895" y="383560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Multiple cars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0333" y="6121619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Lane widening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Google Shape;383;p49"/>
          <p:cNvSpPr txBox="1">
            <a:spLocks noGrp="1"/>
          </p:cNvSpPr>
          <p:nvPr>
            <p:ph type="body" idx="1"/>
          </p:nvPr>
        </p:nvSpPr>
        <p:spPr>
          <a:xfrm>
            <a:off x="428596" y="1214422"/>
            <a:ext cx="8358246" cy="76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3985">
              <a:spcBef>
                <a:spcPts val="580"/>
              </a:spcBef>
              <a:buSzPts val="2210"/>
              <a:buNone/>
            </a:pPr>
            <a:r>
              <a:rPr lang="en-IN" sz="2200" b="1" u="sng" dirty="0" smtClean="0">
                <a:latin typeface="Times New Roman" pitchFamily="18" charset="0"/>
                <a:cs typeface="Times New Roman" pitchFamily="18" charset="0"/>
              </a:rPr>
              <a:t>Case study</a:t>
            </a:r>
            <a:endParaRPr lang="en-US" sz="22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0" indent="-133985">
              <a:spcBef>
                <a:spcPts val="580"/>
              </a:spcBef>
              <a:buSzPts val="2210"/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Our implementation works in various and adverse road conditions </a:t>
            </a:r>
            <a:endParaRPr sz="220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00166" y="2857496"/>
            <a:ext cx="1260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Case Study 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43042" y="5000636"/>
            <a:ext cx="1260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Case Study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5943616" cy="426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indent="-133985">
              <a:spcBef>
                <a:spcPts val="580"/>
              </a:spcBef>
              <a:buSzPts val="2210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Encountered in the segmentation ground truth and was fixed by producing a binary one-hot segmentation for each pixel from the ground truth data</a:t>
            </a:r>
          </a:p>
          <a:p>
            <a:pPr marL="274320" indent="-133985">
              <a:spcBef>
                <a:spcPts val="580"/>
              </a:spcBef>
              <a:buSzPts val="2210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Ground truth data for the testing dataset was not available for users to download</a:t>
            </a:r>
          </a:p>
          <a:p>
            <a:pPr marL="274320" indent="-133985">
              <a:spcBef>
                <a:spcPts val="580"/>
              </a:spcBef>
              <a:buSzPts val="2210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Use weights pre-trained on the road dataset to fine tune with the limited lane marking dataset.</a:t>
            </a:r>
            <a:endParaRPr sz="220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Challenges 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7" name="Google Shape;387;p49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What is Road Segmentation?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457200" y="2979975"/>
            <a:ext cx="3071700" cy="20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1" name="Google Shape;281;p36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C:\Users\SKD\Desktop\road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5388" y="1785926"/>
            <a:ext cx="6734198" cy="3500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body" idx="1"/>
          </p:nvPr>
        </p:nvSpPr>
        <p:spPr>
          <a:xfrm>
            <a:off x="642910" y="1214422"/>
            <a:ext cx="7729566" cy="476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 fontAlgn="base">
              <a:buFont typeface="+mj-lt"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Gon Cheng, Yue Wang, Yiming Qian, James H. Elder  “Geometry-guided adaptation for  Road Segmentation", in </a:t>
            </a: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CRV(The Computer and Robot vision Conference)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vol. 1, pages: 46-53, 2020.</a:t>
            </a:r>
          </a:p>
          <a:p>
            <a:pPr marL="508000" indent="-457200" fontAlgn="base">
              <a:buFont typeface="+mj-lt"/>
              <a:buAutoNum type="arabicPeriod"/>
            </a:pPr>
            <a:endParaRPr lang="en-IN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508000" indent="-457200">
              <a:buFont typeface="+mj-lt"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Man Yuan, Zhi Liu, Fan Wang and Fei Jin, “Rethinking labeling in road segmentation", in </a:t>
            </a: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International journal of remote sensing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Volume 40, 2019.</a:t>
            </a:r>
          </a:p>
          <a:p>
            <a:pPr marL="508000" indent="-457200">
              <a:buFont typeface="+mj-lt"/>
              <a:buAutoNum type="arabicPeriod"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508000" indent="-457200">
              <a:buFont typeface="+mj-lt"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V.H. Mistry and R.M Makwana, “Road segmentation and tracking on Indian road scenes", in </a:t>
            </a: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International journal of  Computer aided Engineering and Technology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Volume 11 No.4/5, 2019.</a:t>
            </a:r>
          </a:p>
          <a:p>
            <a:pPr marL="508000" indent="-457200">
              <a:buFont typeface="+mj-lt"/>
              <a:buAutoNum type="arabicPeriod"/>
            </a:pPr>
            <a:endParaRPr sz="220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References 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7" name="Google Shape;387;p49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786058"/>
            <a:ext cx="8229600" cy="1143000"/>
          </a:xfrm>
        </p:spPr>
        <p:txBody>
          <a:bodyPr/>
          <a:lstStyle/>
          <a:p>
            <a:r>
              <a:rPr lang="en-IN" sz="8000" dirty="0" smtClean="0">
                <a:latin typeface="Times New Roman" pitchFamily="18" charset="0"/>
                <a:cs typeface="Times New Roman" pitchFamily="18" charset="0"/>
              </a:rPr>
              <a:t>THANK YOU!</a:t>
            </a:r>
            <a:endParaRPr lang="en-US" sz="8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xfrm>
            <a:off x="0" y="-682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l">
              <a:buClr>
                <a:schemeClr val="dk2"/>
              </a:buClr>
              <a:buSzPts val="4000"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What is Road Segmentation?</a:t>
            </a:r>
            <a:r>
              <a:rPr lang="en-US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contd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…)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58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IN" sz="2200" dirty="0" smtClean="0">
                <a:latin typeface="Times New Roman"/>
                <a:ea typeface="Times New Roman"/>
                <a:cs typeface="Times New Roman"/>
                <a:sym typeface="Times New Roman"/>
              </a:rPr>
              <a:t>Autonomous vehicles</a:t>
            </a:r>
          </a:p>
          <a:p>
            <a:pPr marL="457200" lvl="0" indent="-368300" algn="just" rtl="0">
              <a:spcBef>
                <a:spcPts val="58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IN" sz="2200" dirty="0" smtClean="0">
                <a:latin typeface="Times New Roman"/>
                <a:ea typeface="Times New Roman"/>
                <a:cs typeface="Times New Roman"/>
                <a:sym typeface="Times New Roman"/>
              </a:rPr>
              <a:t>Separating roads and other surroundings</a:t>
            </a:r>
          </a:p>
          <a:p>
            <a:pPr marL="457200" lvl="0" indent="-368300" algn="just" rtl="0">
              <a:spcBef>
                <a:spcPts val="58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IN" sz="2200" dirty="0" smtClean="0">
                <a:latin typeface="Times New Roman"/>
                <a:ea typeface="Times New Roman"/>
                <a:cs typeface="Times New Roman"/>
                <a:sym typeface="Times New Roman"/>
              </a:rPr>
              <a:t>Traffic management</a:t>
            </a:r>
          </a:p>
          <a:p>
            <a:pPr marL="457200" lvl="0" indent="-368300" algn="just" rtl="0">
              <a:spcBef>
                <a:spcPts val="58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IN" sz="2200" dirty="0" smtClean="0">
                <a:latin typeface="Times New Roman"/>
                <a:ea typeface="Times New Roman"/>
                <a:cs typeface="Times New Roman"/>
                <a:sym typeface="Times New Roman"/>
              </a:rPr>
              <a:t>Handicap assist</a:t>
            </a:r>
          </a:p>
          <a:p>
            <a:pPr marL="457200" lvl="0" indent="-368300" algn="just" rtl="0">
              <a:spcBef>
                <a:spcPts val="580"/>
              </a:spcBef>
              <a:spcAft>
                <a:spcPts val="0"/>
              </a:spcAft>
              <a:buSzPts val="2200"/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8" name="Google Shape;288;p37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71399" y="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4" name="Google Shape;294;p38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8"/>
          <p:cNvSpPr txBox="1"/>
          <p:nvPr/>
        </p:nvSpPr>
        <p:spPr>
          <a:xfrm>
            <a:off x="-57200" y="1285875"/>
            <a:ext cx="47004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287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86238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58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endParaRPr lang="en-IN" sz="2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just" rtl="0">
              <a:spcBef>
                <a:spcPts val="580"/>
              </a:spcBef>
              <a:spcAft>
                <a:spcPts val="0"/>
              </a:spcAft>
              <a:buSzPts val="2200"/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0" name="Picture 2" descr="C:\Users\SKD\Desktop\76YX2Q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142984"/>
            <a:ext cx="4572032" cy="4786346"/>
          </a:xfrm>
          <a:prstGeom prst="rect">
            <a:avLst/>
          </a:prstGeom>
          <a:noFill/>
        </p:spPr>
      </p:pic>
      <p:sp>
        <p:nvSpPr>
          <p:cNvPr id="8" name="Google Shape;287;p37"/>
          <p:cNvSpPr txBox="1">
            <a:spLocks/>
          </p:cNvSpPr>
          <p:nvPr/>
        </p:nvSpPr>
        <p:spPr>
          <a:xfrm>
            <a:off x="214282" y="1600200"/>
            <a:ext cx="392909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just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  <a:tabLst/>
              <a:defRPr/>
            </a:pPr>
            <a:r>
              <a:rPr lang="en-IN" sz="2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  <a:tabLst/>
              <a:defRPr/>
            </a:pPr>
            <a:r>
              <a:rPr kumimoji="0" lang="en-IN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Optimal traffic management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  <a:tabLst/>
              <a:defRPr/>
            </a:pPr>
            <a:r>
              <a:rPr lang="en-IN" sz="2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vision prospect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  <a:tabLst/>
              <a:defRPr/>
            </a:pPr>
            <a:r>
              <a:rPr kumimoji="0" lang="en-IN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Future</a:t>
            </a:r>
            <a:r>
              <a:rPr kumimoji="0" lang="en-IN" sz="2200" b="0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kumimoji="0" lang="en-IN" sz="22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just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Overview of the implemented work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3685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IN" sz="22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  <a:p>
            <a:pPr marL="274320" lvl="0" indent="-273685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IN" sz="2200" dirty="0" smtClean="0">
                <a:latin typeface="Times New Roman"/>
                <a:ea typeface="Times New Roman"/>
                <a:cs typeface="Times New Roman"/>
                <a:sym typeface="Times New Roman"/>
              </a:rPr>
              <a:t>Datasets</a:t>
            </a:r>
          </a:p>
          <a:p>
            <a:pPr marL="274320" lvl="0" indent="-273685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IN" sz="2200" dirty="0" smtClean="0">
                <a:latin typeface="Times New Roman"/>
                <a:ea typeface="Times New Roman"/>
                <a:cs typeface="Times New Roman"/>
                <a:sym typeface="Times New Roman"/>
              </a:rPr>
              <a:t>Technology stack</a:t>
            </a:r>
          </a:p>
          <a:p>
            <a:pPr marL="274320" lvl="0" indent="-273685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IN" sz="2200" dirty="0" smtClean="0">
                <a:latin typeface="Times New Roman"/>
                <a:ea typeface="Times New Roman"/>
                <a:cs typeface="Times New Roman"/>
                <a:sym typeface="Times New Roman"/>
              </a:rPr>
              <a:t>Network architecture</a:t>
            </a:r>
          </a:p>
          <a:p>
            <a:pPr marL="274320" lvl="0" indent="-273685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IN" sz="2200" dirty="0" smtClean="0">
                <a:latin typeface="Times New Roman"/>
                <a:ea typeface="Times New Roman"/>
                <a:cs typeface="Times New Roman"/>
                <a:sym typeface="Times New Roman"/>
              </a:rPr>
              <a:t>Evaluation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3" name="Google Shape;303;p39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l">
              <a:buClr>
                <a:schemeClr val="dk2"/>
              </a:buClr>
              <a:buSzPts val="4000"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Overview of the implemented work(</a:t>
            </a:r>
            <a:r>
              <a:rPr lang="en-IN" sz="24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contd</a:t>
            </a: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…)</a:t>
            </a:r>
            <a:endParaRPr sz="2400" b="1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0" name="Google Shape;310;p40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1357298"/>
            <a:ext cx="4625975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3786190"/>
            <a:ext cx="4549775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786182" y="2857496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Input image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6182" y="5214950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Output image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228600" y="1014400"/>
            <a:ext cx="4038600" cy="56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0">
              <a:spcBef>
                <a:spcPts val="580"/>
              </a:spcBef>
            </a:pPr>
            <a:r>
              <a:rPr lang="en-IN" sz="2200" dirty="0" smtClean="0"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Convolutional Neural Network(CNN)</a:t>
            </a:r>
          </a:p>
          <a:p>
            <a:pPr marL="342900" indent="0">
              <a:spcBef>
                <a:spcPts val="580"/>
              </a:spcBef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Input domain is monocular camera images of road conditions</a:t>
            </a:r>
          </a:p>
          <a:p>
            <a:pPr marL="342900" indent="0">
              <a:spcBef>
                <a:spcPts val="580"/>
              </a:spcBef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Number of tunable parameters </a:t>
            </a:r>
          </a:p>
          <a:p>
            <a:pPr marL="342900" indent="0">
              <a:spcBef>
                <a:spcPts val="580"/>
              </a:spcBef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15.8 million for the UNet based on a ResNet 18 encoder</a:t>
            </a:r>
          </a:p>
          <a:p>
            <a:pPr marL="342900" indent="0">
              <a:spcBef>
                <a:spcPts val="580"/>
              </a:spcBef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37.6 million for the UNet based on a ResNet 50 encoder</a:t>
            </a:r>
            <a:endParaRPr sz="220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cxnSp>
        <p:nvCxnSpPr>
          <p:cNvPr id="318" name="Google Shape;318;p41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4857752" y="2571744"/>
            <a:ext cx="4038600" cy="185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0">
              <a:spcBef>
                <a:spcPts val="580"/>
              </a:spcBef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Transfer learning with ResNet encoder weights trained on ImageNet </a:t>
            </a:r>
            <a:endParaRPr sz="220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l">
              <a:buClr>
                <a:schemeClr val="dk2"/>
              </a:buClr>
              <a:buSzPts val="4000"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Problem Statement(</a:t>
            </a:r>
            <a:r>
              <a:rPr lang="en-IN" sz="24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contd</a:t>
            </a: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…)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42"/>
          <p:cNvSpPr txBox="1">
            <a:spLocks noGrp="1"/>
          </p:cNvSpPr>
          <p:nvPr>
            <p:ph type="body" idx="1"/>
          </p:nvPr>
        </p:nvSpPr>
        <p:spPr>
          <a:xfrm>
            <a:off x="123000" y="1072700"/>
            <a:ext cx="8592404" cy="64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0">
              <a:spcBef>
                <a:spcPts val="0"/>
              </a:spcBef>
            </a:pPr>
            <a:r>
              <a:rPr lang="en-IN" sz="22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Should work on varying road conditions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7" name="Google Shape;327;p42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C:\Users\SKD\Desktop\cr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643050"/>
            <a:ext cx="4062412" cy="4929222"/>
          </a:xfrm>
          <a:prstGeom prst="rect">
            <a:avLst/>
          </a:prstGeom>
          <a:noFill/>
        </p:spPr>
      </p:pic>
      <p:pic>
        <p:nvPicPr>
          <p:cNvPr id="7" name="Picture 2" descr="C:\Users\SKD\Desktop\tre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1643050"/>
            <a:ext cx="4160036" cy="49292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l">
              <a:buClr>
                <a:schemeClr val="dk2"/>
              </a:buClr>
              <a:buSzPts val="4000"/>
            </a:pP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Problem Statement(</a:t>
            </a:r>
            <a:r>
              <a:rPr lang="en-IN" sz="24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contd</a:t>
            </a:r>
            <a:r>
              <a:rPr lang="en-IN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…)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42"/>
          <p:cNvSpPr txBox="1">
            <a:spLocks noGrp="1"/>
          </p:cNvSpPr>
          <p:nvPr>
            <p:ph type="body" idx="1"/>
          </p:nvPr>
        </p:nvSpPr>
        <p:spPr>
          <a:xfrm>
            <a:off x="123000" y="1072700"/>
            <a:ext cx="8592404" cy="64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0">
              <a:spcBef>
                <a:spcPts val="0"/>
              </a:spcBef>
            </a:pPr>
            <a:r>
              <a:rPr lang="en-IN" sz="22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Should work on varying road conditions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7" name="Google Shape;327;p42"/>
          <p:cNvCxnSpPr/>
          <p:nvPr/>
        </p:nvCxnSpPr>
        <p:spPr>
          <a:xfrm rot="10800000" flipH="1">
            <a:off x="-11" y="738546"/>
            <a:ext cx="9149400" cy="16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1" name="Picture 3" descr="C:\Users\SKD\Desktop\la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571612"/>
            <a:ext cx="6643734" cy="2357454"/>
          </a:xfrm>
          <a:prstGeom prst="rect">
            <a:avLst/>
          </a:prstGeom>
          <a:noFill/>
        </p:spPr>
      </p:pic>
      <p:pic>
        <p:nvPicPr>
          <p:cNvPr id="7" name="Picture 3" descr="C:\Users\SKD\Desktop\122916smartroads_960x54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1276" y="4035417"/>
            <a:ext cx="6646872" cy="27511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462</Words>
  <PresentationFormat>On-screen Show (4:3)</PresentationFormat>
  <Paragraphs>110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Semantic Road Segmentation</vt:lpstr>
      <vt:lpstr>What is Road Segmentation? </vt:lpstr>
      <vt:lpstr>What is Road Segmentation?(contd…) </vt:lpstr>
      <vt:lpstr>Motivation </vt:lpstr>
      <vt:lpstr>Overview of the implemented work </vt:lpstr>
      <vt:lpstr>Overview of the implemented work(contd…) </vt:lpstr>
      <vt:lpstr>Problem Statement </vt:lpstr>
      <vt:lpstr>Problem Statement(contd…) </vt:lpstr>
      <vt:lpstr>Problem Statement(contd…) </vt:lpstr>
      <vt:lpstr>Understanding the datasets  </vt:lpstr>
      <vt:lpstr>Understanding the datasets(contd…) </vt:lpstr>
      <vt:lpstr>Network Architecture </vt:lpstr>
      <vt:lpstr>Network Architecture(contd…) </vt:lpstr>
      <vt:lpstr>  Working Principle </vt:lpstr>
      <vt:lpstr>Performance Evaluation </vt:lpstr>
      <vt:lpstr>Performance Evaluation(contd…) </vt:lpstr>
      <vt:lpstr>Performance Evaluation(contd…) </vt:lpstr>
      <vt:lpstr>Performance Evaluation(contd…) </vt:lpstr>
      <vt:lpstr>Challenges  </vt:lpstr>
      <vt:lpstr>References  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Road Segmentation</dc:title>
  <dc:creator>SKD</dc:creator>
  <cp:lastModifiedBy>SKD</cp:lastModifiedBy>
  <cp:revision>71</cp:revision>
  <dcterms:modified xsi:type="dcterms:W3CDTF">2020-12-17T11:57:35Z</dcterms:modified>
</cp:coreProperties>
</file>